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1"/>
  </p:notesMasterIdLst>
  <p:sldIdLst>
    <p:sldId id="260" r:id="rId2"/>
    <p:sldId id="261" r:id="rId3"/>
    <p:sldId id="262" r:id="rId4"/>
    <p:sldId id="263" r:id="rId5"/>
    <p:sldId id="266" r:id="rId6"/>
    <p:sldId id="270" r:id="rId7"/>
    <p:sldId id="273" r:id="rId8"/>
    <p:sldId id="274" r:id="rId9"/>
    <p:sldId id="304" r:id="rId10"/>
    <p:sldId id="276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305" r:id="rId28"/>
    <p:sldId id="30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7" r:id="rId38"/>
    <p:sldId id="308" r:id="rId39"/>
    <p:sldId id="30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660"/>
  </p:normalViewPr>
  <p:slideViewPr>
    <p:cSldViewPr>
      <p:cViewPr>
        <p:scale>
          <a:sx n="68" d="100"/>
          <a:sy n="68" d="100"/>
        </p:scale>
        <p:origin x="-114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8C02BD4-F819-44BC-8D95-32D64843F118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0F4182-A2E0-4AA1-BBF2-3EA04D995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72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71290B-745B-4DF9-92A1-E7422125029B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763B91-D1F8-4D60-864E-8CDB723FCF9F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4C483A-2409-489B-BD1D-349CB78A3737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886328-97B9-4173-982B-024DF14ECAE9}" type="slidenum">
              <a:rPr lang="ru-RU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latin typeface="Times New Roman" pitchFamily="18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5A2D3-4FF4-490E-9F75-1F6C2E53EC56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D3DE95B-9A85-4507-AB77-A88014197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BA92A-524D-4105-92C6-B80AC8A9143D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C417-C5EA-4ADA-B0CE-566ED471D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D852E-07E1-4D36-8295-545C2A464AFA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B012-FD74-46D6-84E6-2B7F05DC7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5F6A2-56C5-4808-8829-C001FFA34AD2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3E69-2B85-46EA-9DB3-E5FB63F19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41BC6-168B-4BC2-A724-2D1AF0EE3350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1301C-7F8C-4ABD-84BA-48B0BEF2D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7C7A9-0558-4BD4-9B38-46EF0D1F923A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5156F-7785-4D20-AB55-088E6892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5A325E-650A-41E6-943D-2A080EE7CEE0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0CA0F80-73E6-4862-B3AF-46126077B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B7F01-D7C4-4129-94B2-E1FEB5C35341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3E1A-7E5E-48F3-82EC-39614F0B4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5D8D9-51F2-4288-9694-03DD88F5908A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13D29-1D73-48D9-B3B5-4DFC0EB3D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D9C8-CB5A-4793-B76E-E9D638CEFE64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D5158-B5B8-476B-A226-0D05F2523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2CDF-7C16-4EEC-AA13-9273E27C9DB1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08C-3EF9-4A86-9687-4193454F4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040D5285-DBFF-4DE3-B439-5BF7EAAA6D8F}" type="datetimeFigureOut">
              <a:rPr lang="ru-RU"/>
              <a:pPr>
                <a:defRPr/>
              </a:pPr>
              <a:t>31.07.2013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07C2F3A-9EDD-4CAD-9FC2-39CD29D11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74" r:id="rId5"/>
    <p:sldLayoutId id="2147483675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124744"/>
            <a:ext cx="7810127" cy="2736304"/>
          </a:xfrm>
        </p:spPr>
        <p:txBody>
          <a:bodyPr/>
          <a:lstStyle/>
          <a:p>
            <a:pPr algn="ctr"/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Социально-педагогическая профилактика </a:t>
            </a:r>
            <a:b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</a:br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суицидальных явлений</a:t>
            </a:r>
            <a:r>
              <a:rPr lang="ru-RU" sz="32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 </a:t>
            </a:r>
            <a:br>
              <a:rPr lang="ru-RU" sz="32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</a:br>
            <a:r>
              <a:rPr lang="ru-RU" sz="3600" b="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cs typeface="Aharoni" pitchFamily="2" charset="-79"/>
              </a:rPr>
              <a:t>в образовательной среде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1" y="3367088"/>
            <a:ext cx="4392488" cy="150971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Ю.В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Пухова, отдел воспитания и дополнительного образования детей Министерства образования и науки РТ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Т.П.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Макарова , ГАОУ «Центр психолого-педагогической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реабилитации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и коррекции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«Росток»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548680"/>
            <a:ext cx="9252520" cy="936104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Депрессия – состояние, для которого характерно: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52330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Уныние, беспокойство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Слабость, печаль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Моральные страдания, замкнутость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Постоянное размышление об одном и том же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Утрата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самооценки</a:t>
            </a:r>
          </a:p>
          <a:p>
            <a:pPr eaLnBrk="1" hangingPunct="1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Может быть легкой (длится до 2-х недель, ощущается как пустота в душе, человеком признается)</a:t>
            </a:r>
          </a:p>
          <a:p>
            <a:pPr eaLnBrk="1" hangingPunct="1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Настоящей (человеком не признается, возникает у того, кто к ней склонен)</a:t>
            </a:r>
          </a:p>
          <a:p>
            <a:pPr>
              <a:lnSpc>
                <a:spcPct val="9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555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507288" cy="1066800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состоянии депрессии человек думает: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Я жалкое ничтожество, я никому не нужен, я всем мешаю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Я виноват (вспоминает всех, кого обидел)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О самоубийстве (иногда)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27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08720"/>
            <a:ext cx="8061325" cy="503964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Типичный депрессивный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синдром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Жалобы на тоску и тревогу;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Мыслительная и двигательная заторможенность;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Идеи собственной несостоятельности и вины;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Оценка настоящего как катастрофы;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После суицидальной попытки депрессия может на время стихать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15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1331913" y="579438"/>
            <a:ext cx="51122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«Мифы»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суицидах:</a:t>
            </a:r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611188" y="1412776"/>
            <a:ext cx="806526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Суициды совершают психически неуравновешенные и психически больные люди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Тот кто говорит о суициде, никогда его не совершит, совершающий суицид никогда об этом не предупреждает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Демонстративно-шантажные суициды не представляют опасности </a:t>
            </a:r>
          </a:p>
          <a:p>
            <a:pP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Совершивший раз суицидальную попытку обязательно будет её повторять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0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14313"/>
            <a:ext cx="8548439" cy="1462087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конфликты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детей и подростков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472901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Семейные 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(физическое, эмоциональное или сексуальное насилие со стороны членов семьи, развод, смерть одного из родителей, эмоциональное отвержение подростка членами семьи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Конфликты со сверстниками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(жестокие отношения в подростковых группах, оскорбление и насмешки со стороны сверстников, угрозы и вымогательство со стороны сверстников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41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конфликты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детей и подростков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507288" cy="4657006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Любовно-сексуальные 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(неразделенная любовь, нежелательная беременность, заражение венерическим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заболеванием)</a:t>
            </a:r>
          </a:p>
          <a:p>
            <a:pPr eaLnBrk="1" hangingPunct="1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Криминальные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конфликты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(боязнь уголовного наказания, положение жертвы криминальных действий, принуждение подростка к криминальным действиям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6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908720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конфликты</a:t>
            </a:r>
            <a:b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детей и подростков</a:t>
            </a:r>
            <a:endParaRPr 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9488"/>
            <a:ext cx="8435280" cy="432435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Школьные конфликты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(жестокое отношение со стороны преподавателей, публичное унижение подростка преподавателем, конфликты на почве плохой успеваемости или нарушения дисциплины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подростком</a:t>
            </a:r>
            <a:r>
              <a:rPr lang="ru-RU" dirty="0">
                <a:latin typeface="Arial" pitchFamily="34" charset="0"/>
                <a:cs typeface="Arial" pitchFamily="34" charset="0"/>
              </a:rPr>
              <a:t>)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1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692696"/>
            <a:ext cx="8116887" cy="983704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Важнейшие </a:t>
            </a:r>
            <a:r>
              <a:rPr lang="ru-RU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суицидогенные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конфликты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 детей и подростков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17713"/>
            <a:ext cx="8271520" cy="4840287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Состояние здоровья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(постановка диагноза психического заболевания, тяжелые соматические заболевания, реальный или мнимый дефект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внешности)</a:t>
            </a:r>
          </a:p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Служебные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конфликты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(дисциплинарные взыскания, увольнение, материальные взыскания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2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Особенности суицидального поведения детей и подростков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1"/>
            <a:ext cx="8748464" cy="4478722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По способу суицидальной попытки нельзя судить о ее серьезности (по этой причине все суицидальные попытки в детско-подростковом возрасте следует рассматривать как </a:t>
            </a:r>
            <a:r>
              <a:rPr lang="ru-RU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истинные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Часто не сформировано представление о смерти, может сохраняться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вера в ее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обратимость </a:t>
            </a:r>
            <a:endParaRPr lang="ru-RU" sz="2800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Несерьезность,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мимолетность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(с точки зрения взрослых) мотивов суицида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6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Особенности суицидального поведения детей и подростков</a:t>
            </a:r>
            <a:endParaRPr lang="ru-RU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4729014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детско-подростковых коллективах суицидальные действия часто совершаются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сериями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вследствие выраженности у детей и подростков реакции имитации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Суицидальные действия могут совершаться по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механизму подражания героям книг или фильмов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56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642938"/>
            <a:ext cx="77724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Суицидологические</a:t>
            </a:r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981200"/>
            <a:ext cx="7198568" cy="4114800"/>
          </a:xfrm>
        </p:spPr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Медико-биологическая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Психиатрическая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Социологическая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Психологическая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Социально-психологическая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Поведенческие предвестники суицида у детей и подростков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9488"/>
            <a:ext cx="8219256" cy="341176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Встречаются в 90% случаев завершенных суицидов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Как правило, являются косвенными, носят характер намеков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Часто недооцениваются окружающими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28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9" y="333375"/>
            <a:ext cx="8225482" cy="1462088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916831"/>
            <a:ext cx="7911480" cy="468081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Отгороженность, уход в себя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Утрата контактов со сверстниками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Раздаривание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друзьям и знакомым вещей, которыми дорожил подросток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Пренебрежительное отношение к своему внешнему виду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Появление устойчивых психосоматических расстройств (нарушения сна, длительная потеря аппетита и пр.) 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6184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60350"/>
            <a:ext cx="8060829" cy="6408738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marL="109537" indent="0" algn="ctr" eaLnBrk="1" hangingPunct="1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eaLnBrk="1" hangingPunct="1"/>
            <a:r>
              <a:rPr lang="ru-RU" dirty="0" smtClean="0"/>
              <a:t>«Случайное</a:t>
            </a:r>
            <a:r>
              <a:rPr lang="ru-RU" dirty="0" smtClean="0"/>
              <a:t>» оставление на видном месте орудий совершения суицида (веревки, таблеток и т.д.)</a:t>
            </a:r>
          </a:p>
          <a:p>
            <a:pPr eaLnBrk="1" hangingPunct="1"/>
            <a:r>
              <a:rPr lang="ru-RU" dirty="0" smtClean="0"/>
              <a:t>Намеки на скорое расставание</a:t>
            </a:r>
          </a:p>
          <a:p>
            <a:pPr eaLnBrk="1" hangingPunct="1"/>
            <a:r>
              <a:rPr lang="ru-RU" dirty="0" smtClean="0"/>
              <a:t>«Шутки» суицидального содержания</a:t>
            </a:r>
          </a:p>
          <a:p>
            <a:pPr eaLnBrk="1" hangingPunct="1"/>
            <a:r>
              <a:rPr lang="ru-RU" dirty="0" smtClean="0"/>
              <a:t>Склонность к безрассудным поступкам</a:t>
            </a:r>
          </a:p>
          <a:p>
            <a:pPr eaLnBrk="1" hangingPunct="1"/>
            <a:r>
              <a:rPr lang="ru-RU" dirty="0" smtClean="0"/>
              <a:t>Вдруг появившаяся устойчивая повышенная активность </a:t>
            </a:r>
          </a:p>
          <a:p>
            <a:pPr eaLnBrk="1" hangingPunct="1"/>
            <a:r>
              <a:rPr lang="ru-RU" dirty="0" smtClean="0"/>
              <a:t>Длительная затянувшаяся ссора с другом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02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88640"/>
            <a:ext cx="8136904" cy="6408738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marL="109537" indent="0" algn="ctr" eaLnBrk="1" hangingPunct="1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Устойчивое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обостренное чувство вины и отчаяния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Озвученные мысли о собственной никчемности и бесполезности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Антисоциальные поступки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Наличие суицидального плана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Подведение итогов своей жизни</a:t>
            </a:r>
          </a:p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Протесты, выраженные в форме ухода из дома</a:t>
            </a: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306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0"/>
            <a:ext cx="8564885" cy="6408738"/>
          </a:xfrm>
        </p:spPr>
        <p:txBody>
          <a:bodyPr/>
          <a:lstStyle/>
          <a:p>
            <a:pPr marL="109537" indent="0" eaLnBrk="1" hangingPunct="1">
              <a:buNone/>
            </a:pPr>
            <a:endParaRPr lang="ru-RU" dirty="0" smtClean="0"/>
          </a:p>
          <a:p>
            <a:pPr marL="109537" indent="0" eaLnBrk="1" hangingPunct="1">
              <a:buNone/>
            </a:pPr>
            <a:endParaRPr lang="ru-RU" dirty="0"/>
          </a:p>
          <a:p>
            <a:pPr marL="109537" indent="0" algn="ctr"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Признаки возможного суицидального намерения:</a:t>
            </a:r>
            <a:endParaRPr lang="ru-RU" dirty="0">
              <a:solidFill>
                <a:schemeClr val="accent2"/>
              </a:solidFill>
            </a:endParaRPr>
          </a:p>
          <a:p>
            <a:pPr marL="109537" indent="0" eaLnBrk="1" hangingPunct="1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Проговаривание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следующих фраз: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Жизнь плоха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Никому нет до меня дела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Будет лучше, если меня не будет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А что вы будете делать, когда меня не станет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Всем безразлично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Вы моя последняя надежда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Жизнь ничего не стоит</a:t>
            </a:r>
          </a:p>
          <a:p>
            <a:pPr eaLnBrk="1" hangingPunct="1">
              <a:buFontTx/>
              <a:buChar char="-"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Я знаю кого-то, кто пытался покончить с собой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4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40960" cy="1296318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Стимул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 суициду – душевная боль, которая проявляется общими эмоциями беспомощности и безнадежности и возникает при длительном неудовлетворении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потребностей:</a:t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395536" y="2708920"/>
            <a:ext cx="8640960" cy="321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endParaRPr lang="ru-RU" sz="11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Потребность в любви и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принятии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 обретении контроля над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ситуацией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восстановить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самооценку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уйти от одиночества (ощущения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разрушенных </a:t>
            </a: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значимых отношений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>
              <a:defRPr/>
            </a:pPr>
            <a:endParaRPr lang="ru-RU" sz="1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buFontTx/>
              <a:buChar char="•"/>
              <a:defRPr/>
            </a:pPr>
            <a:r>
              <a:rPr lang="ru-RU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Потребность выразить гнев, ярость или враждебность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15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712968" cy="936104"/>
          </a:xfrm>
        </p:spPr>
        <p:txBody>
          <a:bodyPr/>
          <a:lstStyle/>
          <a:p>
            <a:pPr marL="109537" algn="ctr" eaLnBrk="1" hangingPunct="1">
              <a:spcBef>
                <a:spcPts val="300"/>
              </a:spcBef>
              <a:buClr>
                <a:srgbClr val="A04DA3"/>
              </a:buClr>
            </a:pP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Профилактика детско-подростковых суицидов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276282" cy="4259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Антисуицидальная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пропаганда на уровне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школы (формирование жизнестойкости личности)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психопрофилактические беседы в классах, направленные на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обучение способам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совладания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 стрессом;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изучение причин и проявлений суицидального поведения;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информирование учащихся о возможностях получения помощи в кризисных ситуациях.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Проведение подобных бесед возможно с подростками, начиная с 14-летнего возраста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72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980728"/>
            <a:ext cx="8915400" cy="80679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Жизнестойкость личности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91264" cy="3962400"/>
          </a:xfrm>
        </p:spPr>
        <p:txBody>
          <a:bodyPr/>
          <a:lstStyle/>
          <a:p>
            <a:pPr marL="190500" lvl="1" indent="0" algn="ctr">
              <a:buFontTx/>
              <a:buNone/>
            </a:pPr>
            <a:r>
              <a:rPr lang="ru-RU" dirty="0" smtClean="0">
                <a:solidFill>
                  <a:schemeClr val="tx2"/>
                </a:solidFill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Компоненты жизнестойкости: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Нормальная  смысловая регуляция  личности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Стремление к саморазвитию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Развитые волевые качества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Высокий уровень социальной компетентности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Навыки целеполагания и достижения цели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Развитые коммуникативные  и рефлексивные способности</a:t>
            </a:r>
          </a:p>
          <a:p>
            <a:pPr marL="190500" lvl="1" indent="0" algn="ctr">
              <a:buFontTx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Высокий уровень самоконтроля.</a:t>
            </a: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51875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568630" cy="864518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Требования к профилактике суицидального поведения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>
          <a:xfrm>
            <a:off x="395536" y="1124744"/>
            <a:ext cx="8568952" cy="4982778"/>
          </a:xfrm>
        </p:spPr>
        <p:txBody>
          <a:bodyPr/>
          <a:lstStyle/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Содержание диагностического и профилактического материала не должно носить «агитационный» характер.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Методика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выявления суицидальной предрасположенности должна разрабатываться с учетом психологических, гендерных и возрастных особенностей детей, подростков, молодежи. </a:t>
            </a: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45000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Одним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 условий разработки методики диагностики и профилактики должно быть понимание того, что суицидальное поведение формируется под воздействием двух видов факторов: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социопсихологические особенности личности;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неблагоприятная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жизненная среда.</a:t>
            </a:r>
          </a:p>
          <a:p>
            <a:pPr>
              <a:buFont typeface="Wingdings" pitchFamily="2" charset="2"/>
              <a:buNone/>
            </a:pPr>
            <a:endParaRPr lang="ru-RU" sz="20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30638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9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9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692696"/>
            <a:ext cx="8856984" cy="720080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Профилактика детско-подростковых суицидов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229600" cy="4324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Важнейшие группы суицидального риска среди детей и подростков: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Подростки с выраженными акцентуациями характера (особенно по эпилептоидному,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сензитивному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шизоидному типу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и подростки из неблагополучных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семей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и подростки с девиантным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поведением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сверхкритичные к себе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Дети с нарушением межличностных отношений</a:t>
            </a:r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</a:pPr>
            <a:endParaRPr lang="ru-RU" sz="2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8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Виды суицидального поведения 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психически но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рма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льных людей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381000" y="1772816"/>
            <a:ext cx="8295456" cy="4323184"/>
          </a:xfrm>
        </p:spPr>
        <p:txBody>
          <a:bodyPr>
            <a:normAutofit lnSpcReduction="10000"/>
          </a:bodyPr>
          <a:lstStyle/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демонстративно-шантажное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(когда целью попытки является не уход из жизни, а привлечение внимания к своим проблемам) 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аффективное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(попытка убить себя в состоянии аффекта)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альтруистическое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(суицид-самопожертвование во имя какой-то значимой идеи, группы, человека)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истинное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(цель попытки – уход из жизни под воздействием тяжелых жизненных обстоятельств)</a:t>
            </a:r>
            <a:endParaRPr lang="ru-RU" dirty="0" smtClean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dirty="0" smtClean="0">
              <a:solidFill>
                <a:schemeClr val="hlin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Попытка самоубийства – это часто крик о помощи, желание привлечь внимание к своей беде, отчаянию, а иногда попытка оказать давление на окружающих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4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075240" cy="1008112"/>
          </a:xfrm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Категорически нельзя: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87303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Проявлять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безразличие</a:t>
            </a:r>
          </a:p>
          <a:p>
            <a:pPr eaLnBrk="1" hangingPunct="1">
              <a:lnSpc>
                <a:spcPct val="8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Читать мораль типа: «Ты не можешь этого сделать», «Подумай о родителях», называть суицидальные намерения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аморальными</a:t>
            </a:r>
          </a:p>
          <a:p>
            <a:pPr eaLnBrk="1" hangingPunct="1">
              <a:lnSpc>
                <a:spcPct val="8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Проявлять негодование, демонстрировать сильные эмоции, сердиться, говорить об инфантильности личности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суицидента</a:t>
            </a:r>
            <a:r>
              <a:rPr lang="ru-RU" dirty="0">
                <a:latin typeface="Arial" pitchFamily="34" charset="0"/>
                <a:cs typeface="Arial" pitchFamily="34" charset="0"/>
              </a:rPr>
              <a:t> и пр.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3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507288" cy="648072"/>
          </a:xfrm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Что можно сделать, чтобы помочь: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87303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Быть наблюдательным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внимательным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Принять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суицидента</a:t>
            </a:r>
            <a:r>
              <a:rPr lang="ru-RU" dirty="0">
                <a:latin typeface="Arial" pitchFamily="34" charset="0"/>
                <a:cs typeface="Arial" pitchFamily="34" charset="0"/>
              </a:rPr>
              <a:t> 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личность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Установить заботливые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взаимоотношения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Быть внимательным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слушателем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спорить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Задавать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вопросы</a:t>
            </a:r>
          </a:p>
          <a:p>
            <a:pPr eaLnBrk="1" hangingPunct="1">
              <a:lnSpc>
                <a:spcPct val="80000"/>
              </a:lnSpc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Не предлагать неоправданных утешений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53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075240" cy="648072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Что можно сделать, чтобы помочь:</a:t>
            </a:r>
            <a:endParaRPr 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435280" cy="537708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Предлагать конструктивные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подходы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Вселять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надежду</a:t>
            </a:r>
          </a:p>
          <a:p>
            <a:pPr eaLnBrk="1" hangingPunct="1">
              <a:lnSpc>
                <a:spcPct val="80000"/>
              </a:lnSpc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Оценить степень риска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самоубийства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 оставлять человека одного в ситуации высокого суицидального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риска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Обратиться за помощью 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специалистам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Сохранять заботу и поддержку и после критической ситуации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66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4704"/>
            <a:ext cx="8820150" cy="5339234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малейшем подозрении о планах на самоубийство необходимо вести очень осторожную, но активную работу с подростком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Важно – не замалчивать эту тему, а в доверительной беседе задавать вопросы типа: «Ты когда-нибудь хотел умереть?», «Ты доволен жизнью?», корректно поинтересоваться планами к подготовке суицида и обращаться за помощью.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6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14313"/>
            <a:ext cx="8137525" cy="1485900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Шаблон </a:t>
            </a:r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работы с подростками с суицидальным риском в случае высокого эмоционального напряжения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808"/>
            <a:ext cx="8820150" cy="43204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 этап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отреагирование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эмоций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 этап – обращение к собственным ресурсам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 этап – поиск внешних ресурсов – взрослого, которому доверяет подросток (кому ты доверяешь, когда вспоминаешь про него, становится легче) – работа с этим человеком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 этап – поддержка подростка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5 этап – привлечение родительского ресурса (какие ресурсы вы используете в своих случаях)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7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404813"/>
            <a:ext cx="8137525" cy="61928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каждый, кто думает о суициде, дает понять окружающим о своем намерении. Самоубийство, часто, не возникает импульсивно, непредсказуемо или неизбежно.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¾ тех, кто совершает самоубийство, посещают специалистов по какому-либо поводу в течении ближайших недель или месяцев. Они ищут возможности высказаться и быть выслушанным.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Часто желание жить и желание умереть настолько уравновешенны, что если в эту минуту близкие проявят теплоту, заботу и проницательность, то весы наклоняются в сторону выбора жизни.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0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Примерная многоуровневая </a:t>
            </a:r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модель </a:t>
            </a:r>
            <a:r>
              <a:rPr lang="ru-RU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суицидальной превенции на уровне ОУ</a:t>
            </a:r>
            <a:br>
              <a:rPr lang="ru-RU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accent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4857403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Первый уровень – общая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профилактика</a:t>
            </a:r>
          </a:p>
          <a:p>
            <a:pPr marL="0" lv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психопрофилактические беседы в 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классах, направленные на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формирование жизнестойкости личности</a:t>
            </a:r>
            <a:endParaRPr lang="ru-RU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уровень – первичная профилактика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выделение групп суицидального риска; сопровождение детей, подростков и их семей группы риска с целью предупреждения самоубийств</a:t>
            </a:r>
            <a: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Третий уровень – вторичная профилактика</a:t>
            </a:r>
          </a:p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Цель –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предотвращение самоубийства</a:t>
            </a:r>
            <a:b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Четвертый уровень – третичная профилактика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latin typeface="Arial" pitchFamily="34" charset="0"/>
                <a:cs typeface="Arial" pitchFamily="34" charset="0"/>
              </a:rPr>
              <a:t>Цель -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нижение 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последствий и уменьшение вероятности дальнейших случаев, социальная и психологическая реабилитация </a:t>
            </a:r>
            <a:r>
              <a:rPr lang="ru-RU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окружения суицидентов</a:t>
            </a:r>
            <a: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151CA-56D5-44AD-BE8B-CFB5AE6F4147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93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 smtClean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Порядок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информирования о фактах суицидов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детей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в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образовательных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учреждениях РТ</a:t>
            </a:r>
            <a:endParaRPr lang="ru-RU" sz="2300" b="1" dirty="0">
              <a:solidFill>
                <a:schemeClr val="accent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0141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Руководитель государственного образовательного учреждения (муниципального органа управления образованием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немедленно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докладывает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заместителю министра образования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науки РТ  и направляет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письменном виде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информацию.</a:t>
            </a:r>
          </a:p>
          <a:p>
            <a:pPr marL="0" indent="0">
              <a:spcBef>
                <a:spcPts val="0"/>
              </a:spcBef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В информации по факту суицида необходимо отразить следующие вопросы: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суицида;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причины суицида (если есть данные);</a:t>
            </a:r>
          </a:p>
          <a:p>
            <a:pPr marL="627063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запланированные мероприятия по третичной профилактике суицидального поведения среди несовершеннолетних;</a:t>
            </a:r>
          </a:p>
          <a:p>
            <a:pPr marL="0" indent="0">
              <a:spcBef>
                <a:spcPts val="0"/>
              </a:spcBef>
              <a:buNone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Предоставлять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полную информацию по результатам расследования и проведения мероприятий по третичной профилактике суицидального поведения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позднее чем в месячный срок после направления первичной информации.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151CA-56D5-44AD-BE8B-CFB5AE6F414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408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432048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Основные направления плана мероприятий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по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профилактике суицидального </a:t>
            </a: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rPr>
              <a:t>поведения</a:t>
            </a:r>
            <a:endParaRPr lang="ru-RU" sz="2300" b="1" dirty="0">
              <a:solidFill>
                <a:schemeClr val="accent2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108520" y="1268760"/>
            <a:ext cx="9001000" cy="4857403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1. Повышение квалификации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педагогов по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вопросам профилактики возникновения суицидального поведения школьников.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2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Проведение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анкетирования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с целью выявления склонных к суициду подростков и организация оказания им квалифицированной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помощи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3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Разработка и издание методических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рекомендаций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в помощь специалистам и родителям по вопросам профилактики возникновения суицидального поведения школьников.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4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Популяризация действующих в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республике служб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экстренной психологической помощи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среди учащихся 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общеобразовательных учреждений.</a:t>
            </a:r>
            <a:endParaRPr lang="ru-RU" sz="16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sz="1800" b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5</a:t>
            </a:r>
            <a:r>
              <a:rPr lang="ru-RU" sz="1800" b="1" dirty="0">
                <a:latin typeface="Arial" pitchFamily="34" charset="0"/>
                <a:ea typeface="Times New Roman"/>
                <a:cs typeface="Arial" pitchFamily="34" charset="0"/>
              </a:rPr>
              <a:t>. Организация педагогического сопровождения семейного </a:t>
            </a:r>
            <a:r>
              <a:rPr lang="ru-RU" sz="1800" b="1" dirty="0" smtClean="0">
                <a:latin typeface="Arial" pitchFamily="34" charset="0"/>
                <a:ea typeface="Times New Roman"/>
                <a:cs typeface="Arial" pitchFamily="34" charset="0"/>
              </a:rPr>
              <a:t>воспитания.</a:t>
            </a:r>
            <a:endParaRPr lang="ru-RU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1E434C-1FA3-41DF-8A7B-B03F4B58301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3137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9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251520" y="620687"/>
            <a:ext cx="2304529" cy="176826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ВНЕШНИЕ СУИЦИДАЛЬНЫЕ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ФАКТОРЫ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(горе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, инвалидность, несчастная любовь, физические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страдания и др.)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251520" y="2852936"/>
            <a:ext cx="2520280" cy="3240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ВНУТРЕННИЕ СУИЦИДАЛЬНЫЕ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ФАКТОРЫ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(слабо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развитые волевые качества, патология смысловой регуляции, низкий уровень социальной компетенции, неадекватность самооценки, непереносимость фрустрации и др.)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511660" y="2357438"/>
            <a:ext cx="778" cy="5326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700338" y="1557338"/>
            <a:ext cx="1657350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Антивитальные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 переживания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427538" y="1557338"/>
            <a:ext cx="1440656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Суицидальные намерения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011863" y="1576486"/>
            <a:ext cx="1547812" cy="7595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Суицидальный  поступок</a:t>
            </a: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7667625" y="1484313"/>
            <a:ext cx="1368425" cy="8325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Повторная суицидальная попытка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V="1">
            <a:off x="2504527" y="1916112"/>
            <a:ext cx="28857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>
            <a:off x="4283868" y="1844675"/>
            <a:ext cx="2516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V="1">
            <a:off x="5831680" y="1900577"/>
            <a:ext cx="2881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7541765" y="1875599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3203575" y="3860800"/>
            <a:ext cx="1439863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Первичная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5003800" y="3860800"/>
            <a:ext cx="1439863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Вторичная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7020272" y="3851064"/>
            <a:ext cx="1474787" cy="612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Третичная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3419475" y="4725144"/>
            <a:ext cx="4824413" cy="12961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Профилактика суицидального поведения</a:t>
            </a:r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H="1" flipV="1">
            <a:off x="4427538" y="4473116"/>
            <a:ext cx="215900" cy="3240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flipH="1" flipV="1">
            <a:off x="5723730" y="4480406"/>
            <a:ext cx="5265" cy="2595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 flipV="1">
            <a:off x="6785768" y="4530317"/>
            <a:ext cx="234503" cy="2668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 flipH="1" flipV="1">
            <a:off x="2771799" y="3180443"/>
            <a:ext cx="1008113" cy="6803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 flipH="1" flipV="1">
            <a:off x="4970737" y="2357438"/>
            <a:ext cx="609375" cy="14936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 flipV="1">
            <a:off x="5868194" y="2316843"/>
            <a:ext cx="503236" cy="15439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 flipV="1">
            <a:off x="7709905" y="2316842"/>
            <a:ext cx="641932" cy="15342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2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allAtOnce"/>
      <p:bldP spid="48131" grpId="1" build="p"/>
      <p:bldP spid="48134" grpId="0" animBg="1"/>
      <p:bldP spid="48135" grpId="0" animBg="1"/>
      <p:bldP spid="48136" grpId="0" animBg="1"/>
      <p:bldP spid="48137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8382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Виды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профилактики суицидального поведения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9144000" cy="4763616"/>
          </a:xfrm>
        </p:spPr>
        <p:txBody>
          <a:bodyPr>
            <a:normAutofit fontScale="92500" lnSpcReduction="10000"/>
          </a:bodyPr>
          <a:lstStyle/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400" b="1" dirty="0">
              <a:solidFill>
                <a:schemeClr val="hlink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Первичная</a:t>
            </a:r>
            <a:r>
              <a:rPr lang="ru-RU" b="1" dirty="0" smtClean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диагностика и профилактика направлены на выявление, формирование и развитие тех черт личности, которые позволяют либо не позволяют адекватно реагировать на возникающие жизненные трудности и превращать их в ситуации саморазвития. </a:t>
            </a:r>
            <a:endParaRPr lang="ru-RU" dirty="0" smtClean="0"/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Вторичная</a:t>
            </a:r>
            <a:r>
              <a:rPr lang="ru-RU" dirty="0" smtClean="0">
                <a:cs typeface="Times New Roman" pitchFamily="18" charset="0"/>
              </a:rPr>
              <a:t> диагностика и профилактика  заключается в работе  с личностью, которая уже проявила признаки суицидального поведения.</a:t>
            </a:r>
          </a:p>
          <a:p>
            <a:pPr marL="365760" indent="-256032" algn="just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u="sng" dirty="0" smtClean="0">
                <a:cs typeface="Times New Roman" pitchFamily="18" charset="0"/>
              </a:rPr>
              <a:t>Третичная</a:t>
            </a:r>
            <a:r>
              <a:rPr lang="ru-RU" dirty="0" smtClean="0">
                <a:cs typeface="Times New Roman" pitchFamily="18" charset="0"/>
              </a:rPr>
              <a:t> диагностика и профилактика заключается в предотвращении повторной суицидальной попытки (в случае, если предыдущая не удалась</a:t>
            </a:r>
            <a:r>
              <a:rPr lang="ru-RU" dirty="0">
                <a:cs typeface="Times New Roman" pitchFamily="18" charset="0"/>
              </a:rPr>
              <a:t>), </a:t>
            </a:r>
            <a:r>
              <a:rPr lang="ru-RU" dirty="0" smtClean="0">
                <a:cs typeface="Times New Roman" pitchFamily="18" charset="0"/>
              </a:rPr>
              <a:t>социальной </a:t>
            </a:r>
            <a:r>
              <a:rPr lang="ru-RU" dirty="0">
                <a:cs typeface="Times New Roman" pitchFamily="18" charset="0"/>
              </a:rPr>
              <a:t>и </a:t>
            </a:r>
            <a:r>
              <a:rPr lang="ru-RU" dirty="0" smtClean="0">
                <a:cs typeface="Times New Roman" pitchFamily="18" charset="0"/>
              </a:rPr>
              <a:t>психологической реабилитации </a:t>
            </a:r>
            <a:r>
              <a:rPr lang="ru-RU" dirty="0">
                <a:cs typeface="Times New Roman" pitchFamily="18" charset="0"/>
              </a:rPr>
              <a:t>окружения суицидентов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620688"/>
            <a:ext cx="8928992" cy="576064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суицидального риска для детей и подростков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544909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300" i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2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Демографические: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Мужской пол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Возраст 15 лет и старше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Проживание в сельской местности</a:t>
            </a:r>
          </a:p>
          <a:p>
            <a:pPr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Воспитание в госучреждениях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2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Социально-психологические: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Злоупотребление родителей алкоголем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Грубые аномалии воспитания в семье (прежде всего, воспитание по типу жестоких взаимоотношений и повышенной моральной ответственности)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Суициды в семье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Семейные проблемы: уход из семьи, развод</a:t>
            </a:r>
          </a:p>
          <a:p>
            <a:pPr>
              <a:buFontTx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Наличие предыдущей суицидальной  попытки </a:t>
            </a:r>
          </a:p>
          <a:p>
            <a:pPr eaLnBrk="1" hangingPunct="1"/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041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8964488" cy="720080"/>
          </a:xfrm>
        </p:spPr>
        <p:txBody>
          <a:bodyPr/>
          <a:lstStyle/>
          <a:p>
            <a:pPr algn="ctr" eaLnBrk="1" hangingPunct="1"/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суицидального риска для детей и </a:t>
            </a: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подростков</a:t>
            </a:r>
            <a:endParaRPr lang="ru-RU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496944" cy="460866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i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Медико-биологические: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Эндогенные психические заболевания (в особенности шизофрения и маниакально-депрессивный психоз)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Ранние органические поражения головного мозга (травмы,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нейро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-инфекции)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Злоупотребление или зависимость от психоактивных веществ (алкоголь, наркотики и другие токсические вещества)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Хронические или смертельные болезни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3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17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8784976" cy="864096"/>
          </a:xfrm>
        </p:spPr>
        <p:txBody>
          <a:bodyPr/>
          <a:lstStyle/>
          <a:p>
            <a:pPr algn="ctr" eaLnBrk="1" hangingPunct="1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Факторы суицидального риска для детей и подростков</a:t>
            </a:r>
            <a:endParaRPr lang="ru-RU" sz="2300" b="1" dirty="0" smtClean="0">
              <a:solidFill>
                <a:schemeClr val="accent2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40768"/>
            <a:ext cx="8219256" cy="4945038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Личностно-психологические</a:t>
            </a:r>
            <a:r>
              <a:rPr lang="ru-RU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Выраженные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акцентуации характера (в особенности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сензитивного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, шизоидного и эпилептоидного типа)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Склонность 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девиантному</a:t>
            </a:r>
            <a:r>
              <a:rPr lang="ru-RU" dirty="0">
                <a:latin typeface="Arial" pitchFamily="34" charset="0"/>
                <a:cs typeface="Arial" pitchFamily="34" charset="0"/>
              </a:rPr>
              <a:t> поведению (побеги из дома, мелкие правонарушения, промискуитет)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Тенденции к самоповреждению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i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Статусные:</a:t>
            </a:r>
          </a:p>
          <a:p>
            <a:pPr eaLnBrk="1" hangingPunct="1"/>
            <a:r>
              <a:rPr lang="ru-RU" dirty="0">
                <a:latin typeface="Arial" pitchFamily="34" charset="0"/>
                <a:cs typeface="Arial" pitchFamily="34" charset="0"/>
              </a:rPr>
              <a:t>Депрессия</a:t>
            </a:r>
          </a:p>
          <a:p>
            <a:pPr eaLnBrk="1" hangingPunct="1"/>
            <a:r>
              <a:rPr lang="ru-RU" dirty="0">
                <a:latin typeface="Arial" pitchFamily="34" charset="0"/>
                <a:cs typeface="Arial" pitchFamily="34" charset="0"/>
              </a:rPr>
              <a:t>Алкогольное опьянение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8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404664"/>
            <a:ext cx="8858250" cy="1008112"/>
          </a:xfrm>
        </p:spPr>
        <p:txBody>
          <a:bodyPr/>
          <a:lstStyle/>
          <a:p>
            <a:pPr algn="ctr"/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Педагогические ошибки</a:t>
            </a:r>
            <a:b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3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как фактор суицидального поведения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6792"/>
            <a:ext cx="9036496" cy="5185321"/>
          </a:xfrm>
        </p:spPr>
        <p:txBody>
          <a:bodyPr>
            <a:normAutofit fontScale="77500" lnSpcReduction="20000"/>
          </a:bodyPr>
          <a:lstStyle/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1-ая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педагогических ошибок </a:t>
            </a:r>
            <a:r>
              <a:rPr lang="ru-RU" sz="3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связана с 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профессиональной непригодностью учителя и низким уровнем педагогического мастерства</a:t>
            </a:r>
            <a:r>
              <a:rPr lang="ru-RU" sz="3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(грубость учителя, унижение ученика, “наклеивание ярлыков”, публичная компрометация учащегося, нарушение педагогического этикета, прямой диктат, месть или косвенное сведение счетов, запугивание)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100" u="sng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2-ая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ошибок 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определенной </a:t>
            </a:r>
            <a:r>
              <a:rPr lang="ru-RU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педагогической позицией учителя</a:t>
            </a:r>
            <a:r>
              <a:rPr lang="ru-RU" sz="3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что проявляется в его отношении к ученику: демонстрация превосходства, равнодушие к учебным успехам, предвзятое отношение, лицемерие, игнорирование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учащегося</a:t>
            </a:r>
            <a:endParaRPr lang="en-US" sz="3000" dirty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100" u="sng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100" u="sng" dirty="0" smtClean="0">
                <a:latin typeface="Arial" pitchFamily="34" charset="0"/>
                <a:cs typeface="Arial" pitchFamily="34" charset="0"/>
              </a:rPr>
              <a:t>3-я группа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ошибок –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неправильное конструирование педагогических действий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(обсуждения на занятиях самоубийств художественных героев, известных личностей, в ходе которых суицидальные поступки трактуются как нормальные, приемлемые)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365760" indent="-256032" algn="just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7522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18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2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3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4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1864</Words>
  <Application>Microsoft Office PowerPoint</Application>
  <PresentationFormat>Экран (4:3)</PresentationFormat>
  <Paragraphs>271</Paragraphs>
  <Slides>39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Городская</vt:lpstr>
      <vt:lpstr>Социально-педагогическая профилактика  суицидальных явлений  в образовательной среде</vt:lpstr>
      <vt:lpstr>Суицидологические концепции</vt:lpstr>
      <vt:lpstr>Виды суицидального поведения  психически нормальных людей</vt:lpstr>
      <vt:lpstr>Презентация PowerPoint</vt:lpstr>
      <vt:lpstr> Виды профилактики суицидального поведения</vt:lpstr>
      <vt:lpstr> Факторы суицидального риска для детей и подростков</vt:lpstr>
      <vt:lpstr>Факторы суицидального риска для детей и подростков</vt:lpstr>
      <vt:lpstr>Факторы суицидального риска для детей и подростков</vt:lpstr>
      <vt:lpstr>Педагогические ошибки как фактор суицидального поведения</vt:lpstr>
      <vt:lpstr>Депрессия – состояние, для которого характерно:</vt:lpstr>
      <vt:lpstr>В состоянии депрессии человек думает:</vt:lpstr>
      <vt:lpstr>Презентация PowerPoint</vt:lpstr>
      <vt:lpstr>Презентация PowerPoint</vt:lpstr>
      <vt:lpstr> Важнейшие суицидогенные конфликты у детей и подростков</vt:lpstr>
      <vt:lpstr>Важнейшие суицидогенные конфликты у детей и подростков</vt:lpstr>
      <vt:lpstr>Важнейшие суицидогенные конфликты у детей и подростков</vt:lpstr>
      <vt:lpstr>Важнейшие суицидогенные конфликты у детей и подростков</vt:lpstr>
      <vt:lpstr>Особенности суицидального поведения детей и подростков</vt:lpstr>
      <vt:lpstr>Особенности суицидального поведения детей и подростков</vt:lpstr>
      <vt:lpstr>Поведенческие предвестники суицида у детей и подростков</vt:lpstr>
      <vt:lpstr>Признаки возможного суицидального намерения:</vt:lpstr>
      <vt:lpstr>Презентация PowerPoint</vt:lpstr>
      <vt:lpstr>Презентация PowerPoint</vt:lpstr>
      <vt:lpstr>Презентация PowerPoint</vt:lpstr>
      <vt:lpstr>  Стимул к суициду – душевная боль, которая проявляется общими эмоциями беспомощности и безнадежности и возникает при длительном неудовлетворении потребностей: </vt:lpstr>
      <vt:lpstr>Профилактика детско-подростковых суицидов</vt:lpstr>
      <vt:lpstr>Жизнестойкость личности 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vt:lpstr>
      <vt:lpstr>Требования к профилактике суицидального поведения</vt:lpstr>
      <vt:lpstr>Профилактика детско-подростковых суицидов</vt:lpstr>
      <vt:lpstr>Презентация PowerPoint</vt:lpstr>
      <vt:lpstr>Категорически нельзя:</vt:lpstr>
      <vt:lpstr>Что можно сделать, чтобы помочь:</vt:lpstr>
      <vt:lpstr>Что можно сделать, чтобы помочь:</vt:lpstr>
      <vt:lpstr>Презентация PowerPoint</vt:lpstr>
      <vt:lpstr>  Шаблон работы с подростками с суицидальным риском в случае высокого эмоционального напряжения</vt:lpstr>
      <vt:lpstr>Презентация PowerPoint</vt:lpstr>
      <vt:lpstr>Примерная многоуровневая модель суицидальной превенции на уровне ОУ </vt:lpstr>
      <vt:lpstr> Порядок информирования о фактах суицидов детей в образовательных учреждениях РТ</vt:lpstr>
      <vt:lpstr>Основные направления плана мероприятий по профилактике суицидального поведения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Социально-педагогическая профилактика  суицидальных явлений</dc:title>
  <dc:creator>Чебурашка XD</dc:creator>
  <cp:lastModifiedBy>Пухова</cp:lastModifiedBy>
  <cp:revision>41</cp:revision>
  <dcterms:created xsi:type="dcterms:W3CDTF">2013-02-13T10:45:08Z</dcterms:created>
  <dcterms:modified xsi:type="dcterms:W3CDTF">2013-07-31T09:49:06Z</dcterms:modified>
</cp:coreProperties>
</file>